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Montserrat Bold" charset="1" panose="00000800000000000000"/>
      <p:regular r:id="rId7"/>
    </p:embeddedFont>
    <p:embeddedFont>
      <p:font typeface="Montserrat" charset="1" panose="00000500000000000000"/>
      <p:regular r:id="rId8"/>
    </p:embeddedFont>
    <p:embeddedFont>
      <p:font typeface="Open Sans Light" charset="1" panose="00000000000000000000"/>
      <p:regular r:id="rId9"/>
    </p:embeddedFont>
    <p:embeddedFont>
      <p:font typeface="Open Sans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6243204" y="1431952"/>
            <a:ext cx="3550383" cy="3382042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AutoShape 3" id="3"/>
          <p:cNvSpPr/>
          <p:nvPr/>
        </p:nvSpPr>
        <p:spPr>
          <a:xfrm rot="0">
            <a:off x="10125791" y="1402057"/>
            <a:ext cx="7427688" cy="3411937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AutoShape 4" id="4"/>
          <p:cNvSpPr/>
          <p:nvPr/>
        </p:nvSpPr>
        <p:spPr>
          <a:xfrm rot="0">
            <a:off x="6243204" y="5784752"/>
            <a:ext cx="3550383" cy="3634329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AutoShape 5" id="5"/>
          <p:cNvSpPr/>
          <p:nvPr/>
        </p:nvSpPr>
        <p:spPr>
          <a:xfrm rot="0">
            <a:off x="10125791" y="5784752"/>
            <a:ext cx="3550383" cy="3634329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AutoShape 6" id="6"/>
          <p:cNvSpPr/>
          <p:nvPr/>
        </p:nvSpPr>
        <p:spPr>
          <a:xfrm rot="0">
            <a:off x="14003096" y="5784752"/>
            <a:ext cx="3550383" cy="3634329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TextBox 7" id="7"/>
          <p:cNvSpPr txBox="true"/>
          <p:nvPr/>
        </p:nvSpPr>
        <p:spPr>
          <a:xfrm rot="0">
            <a:off x="750596" y="2404809"/>
            <a:ext cx="4632610" cy="33026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Date</a:t>
            </a: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Revision No.</a:t>
            </a: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Marketing Point of Contact</a:t>
            </a: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Sales Point of Contact</a:t>
            </a: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  <a:spcBef>
                <a:spcPct val="0"/>
              </a:spcBef>
            </a:pPr>
          </a:p>
        </p:txBody>
      </p:sp>
      <p:sp>
        <p:nvSpPr>
          <p:cNvPr name="AutoShape 8" id="8"/>
          <p:cNvSpPr/>
          <p:nvPr/>
        </p:nvSpPr>
        <p:spPr>
          <a:xfrm rot="0">
            <a:off x="750596" y="2699033"/>
            <a:ext cx="3550383" cy="423940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AutoShape 9" id="9"/>
          <p:cNvSpPr/>
          <p:nvPr/>
        </p:nvSpPr>
        <p:spPr>
          <a:xfrm rot="0">
            <a:off x="750596" y="3610154"/>
            <a:ext cx="3550383" cy="423940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AutoShape 10" id="10"/>
          <p:cNvSpPr/>
          <p:nvPr/>
        </p:nvSpPr>
        <p:spPr>
          <a:xfrm rot="0">
            <a:off x="750596" y="4390054"/>
            <a:ext cx="3550383" cy="423940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AutoShape 11" id="11"/>
          <p:cNvSpPr/>
          <p:nvPr/>
        </p:nvSpPr>
        <p:spPr>
          <a:xfrm rot="0">
            <a:off x="750596" y="5213803"/>
            <a:ext cx="3550383" cy="423940"/>
          </a:xfrm>
          <a:prstGeom prst="rect">
            <a:avLst/>
          </a:prstGeom>
          <a:solidFill>
            <a:srgbClr val="FAF9F9"/>
          </a:solidFill>
        </p:spPr>
      </p:sp>
      <p:sp>
        <p:nvSpPr>
          <p:cNvPr name="Freeform 12" id="12"/>
          <p:cNvSpPr/>
          <p:nvPr/>
        </p:nvSpPr>
        <p:spPr>
          <a:xfrm flipH="false" flipV="false" rot="0">
            <a:off x="750596" y="375977"/>
            <a:ext cx="2039599" cy="485027"/>
          </a:xfrm>
          <a:custGeom>
            <a:avLst/>
            <a:gdLst/>
            <a:ahLst/>
            <a:cxnLst/>
            <a:rect r="r" b="b" t="t" l="l"/>
            <a:pathLst>
              <a:path h="485027" w="2039599">
                <a:moveTo>
                  <a:pt x="0" y="0"/>
                </a:moveTo>
                <a:lnTo>
                  <a:pt x="2039600" y="0"/>
                </a:lnTo>
                <a:lnTo>
                  <a:pt x="2039600" y="485027"/>
                </a:lnTo>
                <a:lnTo>
                  <a:pt x="0" y="48502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6243204" y="822904"/>
            <a:ext cx="3550383" cy="356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Objectives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50596" y="952867"/>
            <a:ext cx="4762914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  <a:spcBef>
                <a:spcPct val="0"/>
              </a:spcBef>
            </a:pPr>
            <a:r>
              <a:rPr lang="en-US" b="true" sz="3399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Go-to-Market SLA Alignment Template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50596" y="7247147"/>
            <a:ext cx="4632610" cy="25666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59"/>
              </a:lnSpc>
            </a:pPr>
            <a:r>
              <a:rPr lang="en-US" sz="1599" b="true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Goals</a:t>
            </a:r>
          </a:p>
          <a:p>
            <a:pPr algn="l" marL="345439" indent="-172720" lvl="1">
              <a:lnSpc>
                <a:spcPts val="2559"/>
              </a:lnSpc>
              <a:buAutoNum type="arabicPeriod" startAt="1"/>
            </a:pPr>
            <a:r>
              <a:rPr lang="en-US" sz="1599">
                <a:solidFill>
                  <a:srgbClr val="2179A5"/>
                </a:solidFill>
                <a:latin typeface="Montserrat"/>
                <a:ea typeface="Montserrat"/>
                <a:cs typeface="Montserrat"/>
                <a:sym typeface="Montserrat"/>
              </a:rPr>
              <a:t>Outline the scope of our go-to-market motion</a:t>
            </a:r>
          </a:p>
          <a:p>
            <a:pPr algn="l" marL="345439" indent="-172720" lvl="1">
              <a:lnSpc>
                <a:spcPts val="2559"/>
              </a:lnSpc>
              <a:buAutoNum type="arabicPeriod" startAt="1"/>
            </a:pPr>
            <a:r>
              <a:rPr lang="en-US" sz="1599">
                <a:solidFill>
                  <a:srgbClr val="2179A5"/>
                </a:solidFill>
                <a:latin typeface="Montserrat"/>
                <a:ea typeface="Montserrat"/>
                <a:cs typeface="Montserrat"/>
                <a:sym typeface="Montserrat"/>
              </a:rPr>
              <a:t>Define the r</a:t>
            </a:r>
            <a:r>
              <a:rPr lang="en-US" sz="1599">
                <a:solidFill>
                  <a:srgbClr val="2179A5"/>
                </a:solidFill>
                <a:latin typeface="Montserrat"/>
                <a:ea typeface="Montserrat"/>
                <a:cs typeface="Montserrat"/>
                <a:sym typeface="Montserrat"/>
              </a:rPr>
              <a:t>oles &amp; responsibilities of involved parties </a:t>
            </a:r>
          </a:p>
          <a:p>
            <a:pPr algn="l" marL="345439" indent="-172720" lvl="1">
              <a:lnSpc>
                <a:spcPts val="2559"/>
              </a:lnSpc>
              <a:buAutoNum type="arabicPeriod" startAt="1"/>
            </a:pPr>
            <a:r>
              <a:rPr lang="en-US" sz="1599">
                <a:solidFill>
                  <a:srgbClr val="2179A5"/>
                </a:solidFill>
                <a:latin typeface="Montserrat"/>
                <a:ea typeface="Montserrat"/>
                <a:cs typeface="Montserrat"/>
                <a:sym typeface="Montserrat"/>
              </a:rPr>
              <a:t>Define definitions to align the sales process</a:t>
            </a:r>
          </a:p>
          <a:p>
            <a:pPr algn="l">
              <a:lnSpc>
                <a:spcPts val="2559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10125791" y="822904"/>
            <a:ext cx="3550383" cy="356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Initiatives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583504" y="1699701"/>
            <a:ext cx="2869784" cy="1974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02259" indent="-151129" lvl="1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2179A5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do we want to achieve with our go-to-market motion?</a:t>
            </a: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</p:txBody>
      </p:sp>
      <p:sp>
        <p:nvSpPr>
          <p:cNvPr name="TextBox 18" id="18"/>
          <p:cNvSpPr txBox="true"/>
          <p:nvPr/>
        </p:nvSpPr>
        <p:spPr>
          <a:xfrm rot="0">
            <a:off x="10466090" y="1669806"/>
            <a:ext cx="6747089" cy="1726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02259" indent="-151129" lvl="1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2179A5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is each team working towards?</a:t>
            </a: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</p:txBody>
      </p:sp>
      <p:sp>
        <p:nvSpPr>
          <p:cNvPr name="TextBox 19" id="19"/>
          <p:cNvSpPr txBox="true"/>
          <p:nvPr/>
        </p:nvSpPr>
        <p:spPr>
          <a:xfrm rot="0">
            <a:off x="6243204" y="5175703"/>
            <a:ext cx="3550383" cy="356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Blockers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583504" y="6052500"/>
            <a:ext cx="2869784" cy="1726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02259" indent="-151129" lvl="1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2179A5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What's preventing the team from performing well or reaching goals?</a:t>
            </a: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  <a:p>
            <a:pPr algn="l">
              <a:lnSpc>
                <a:spcPts val="1959"/>
              </a:lnSpc>
            </a:pPr>
          </a:p>
        </p:txBody>
      </p:sp>
      <p:sp>
        <p:nvSpPr>
          <p:cNvPr name="TextBox 21" id="21"/>
          <p:cNvSpPr txBox="true"/>
          <p:nvPr/>
        </p:nvSpPr>
        <p:spPr>
          <a:xfrm rot="0">
            <a:off x="10125791" y="5175703"/>
            <a:ext cx="3550383" cy="356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Accountability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466090" y="6052500"/>
            <a:ext cx="2869784" cy="735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02259" indent="-151129" lvl="1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2179A5"/>
                </a:solidFill>
                <a:latin typeface="Open Sans"/>
                <a:ea typeface="Open Sans"/>
                <a:cs typeface="Open Sans"/>
                <a:sym typeface="Open Sans"/>
              </a:rPr>
              <a:t>What will happen if either team fails to meet their outline objectives?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4003096" y="5175703"/>
            <a:ext cx="3550383" cy="356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2179A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Communication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4343395" y="6052500"/>
            <a:ext cx="2869784" cy="735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02259" indent="-151129" lvl="1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2179A5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What channels will be used for communication, and what is the expected frequency?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4683695" y="9647681"/>
            <a:ext cx="2869784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59"/>
              </a:lnSpc>
            </a:pPr>
            <a:r>
              <a:rPr lang="en-US" sz="1399">
                <a:solidFill>
                  <a:srgbClr val="2179A5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www.rendertribe.com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DAGRBcuRgH0</dc:identifier>
  <dcterms:modified xsi:type="dcterms:W3CDTF">2011-08-01T06:04:30Z</dcterms:modified>
  <cp:revision>1</cp:revision>
  <dc:title>RenderTribe Go-to-Market SLA 2024</dc:title>
</cp:coreProperties>
</file>